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058d9913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058d9913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058d9913_0_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058d9913_0_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c058d9913_0_5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c058d9913_0_5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058d9913_0_6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058d9913_0_6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058d9913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058d9913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058d9913_0_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058d9913_0_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058d9913_0_9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058d9913_0_9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058d9913_0_9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c058d9913_0_9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c058d9913_0_1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c058d9913_0_1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058d9913_0_1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058d9913_0_1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c058d9913_0_1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c058d9913_0_1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058d9913_0_1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058d9913_0_1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058d9913_0_1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c058d9913_0_1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c058d9913_0_1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c058d9913_0_1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058d9913_0_18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058d9913_0_18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c058d9913_0_1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c058d9913_0_1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c058d9913_0_16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c058d9913_0_16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c058d9913_0_1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c058d9913_0_1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c058d9913_0_17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c058d9913_0_17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c058d9913_0_19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c058d9913_0_19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5a37f519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5a37f519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058d9913_0_19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058d9913_0_19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c058d9913_0_20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c058d9913_0_20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c058d9913_0_2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c058d9913_0_2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058d9913_0_2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c058d9913_0_2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c058d9913_0_2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c058d9913_0_2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c058d9913_0_2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c058d9913_0_2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c058d9913_0_2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c058d9913_0_2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c058d9913_0_2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c058d9913_0_2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058d9913_0_2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c058d9913_0_2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c058d9913_0_28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c058d9913_0_28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043f2ce3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043f2ce3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058d9913_0_2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058d9913_0_2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c058d9913_0_30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c058d9913_0_30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c058d9913_0_3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c058d9913_0_3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c058d9913_0_3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c058d9913_0_3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c058d9913_0_3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c058d9913_0_3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c058d9913_0_3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c058d9913_0_3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058d9913_0_3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058d9913_0_3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5a37f519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5a37f519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b5a37f519_0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b5a37f519_0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058d9913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058d9913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058d9913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058d9913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058d9913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058d9913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058d9913_0_2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c058d9913_0_2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058d9913_0_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058d9913_0_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48000" y="1326600"/>
            <a:ext cx="860364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648000" y="132660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648000" y="322848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3" type="body"/>
          </p:nvPr>
        </p:nvSpPr>
        <p:spPr>
          <a:xfrm>
            <a:off x="64800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4" type="body"/>
          </p:nvPr>
        </p:nvSpPr>
        <p:spPr>
          <a:xfrm>
            <a:off x="505656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64800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355716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3" type="body"/>
          </p:nvPr>
        </p:nvSpPr>
        <p:spPr>
          <a:xfrm>
            <a:off x="646632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4" type="body"/>
          </p:nvPr>
        </p:nvSpPr>
        <p:spPr>
          <a:xfrm>
            <a:off x="64800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body"/>
          </p:nvPr>
        </p:nvSpPr>
        <p:spPr>
          <a:xfrm>
            <a:off x="355716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6" type="body"/>
          </p:nvPr>
        </p:nvSpPr>
        <p:spPr>
          <a:xfrm>
            <a:off x="646632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48000" y="1326600"/>
            <a:ext cx="860364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648000" y="1326600"/>
            <a:ext cx="860364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4800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505656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432000" y="225720"/>
            <a:ext cx="863964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505656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3" type="body"/>
          </p:nvPr>
        </p:nvSpPr>
        <p:spPr>
          <a:xfrm>
            <a:off x="64800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64800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3" type="body"/>
          </p:nvPr>
        </p:nvSpPr>
        <p:spPr>
          <a:xfrm>
            <a:off x="505656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3" type="body"/>
          </p:nvPr>
        </p:nvSpPr>
        <p:spPr>
          <a:xfrm>
            <a:off x="648000" y="322848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648000" y="132660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648000" y="322848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3" type="body"/>
          </p:nvPr>
        </p:nvSpPr>
        <p:spPr>
          <a:xfrm>
            <a:off x="64800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4" type="body"/>
          </p:nvPr>
        </p:nvSpPr>
        <p:spPr>
          <a:xfrm>
            <a:off x="505656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64800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355716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3" type="body"/>
          </p:nvPr>
        </p:nvSpPr>
        <p:spPr>
          <a:xfrm>
            <a:off x="6466320" y="132660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4" type="body"/>
          </p:nvPr>
        </p:nvSpPr>
        <p:spPr>
          <a:xfrm>
            <a:off x="64800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5" type="body"/>
          </p:nvPr>
        </p:nvSpPr>
        <p:spPr>
          <a:xfrm>
            <a:off x="355716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6" type="body"/>
          </p:nvPr>
        </p:nvSpPr>
        <p:spPr>
          <a:xfrm>
            <a:off x="6466320" y="3228480"/>
            <a:ext cx="277020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</a:defRPr>
            </a:lvl1pPr>
            <a:lvl2pPr lvl="1" algn="r">
              <a:buNone/>
              <a:defRPr sz="1300">
                <a:solidFill>
                  <a:srgbClr val="000000"/>
                </a:solidFill>
              </a:defRPr>
            </a:lvl2pPr>
            <a:lvl3pPr lvl="2" algn="r">
              <a:buNone/>
              <a:defRPr sz="1300">
                <a:solidFill>
                  <a:srgbClr val="000000"/>
                </a:solidFill>
              </a:defRPr>
            </a:lvl3pPr>
            <a:lvl4pPr lvl="3" algn="r">
              <a:buNone/>
              <a:defRPr sz="1300">
                <a:solidFill>
                  <a:srgbClr val="000000"/>
                </a:solidFill>
              </a:defRPr>
            </a:lvl4pPr>
            <a:lvl5pPr lvl="4" algn="r">
              <a:buNone/>
              <a:defRPr sz="1300">
                <a:solidFill>
                  <a:srgbClr val="000000"/>
                </a:solidFill>
              </a:defRPr>
            </a:lvl5pPr>
            <a:lvl6pPr lvl="5" algn="r">
              <a:buNone/>
              <a:defRPr sz="1300">
                <a:solidFill>
                  <a:srgbClr val="000000"/>
                </a:solidFill>
              </a:defRPr>
            </a:lvl6pPr>
            <a:lvl7pPr lvl="6" algn="r">
              <a:buNone/>
              <a:defRPr sz="1300">
                <a:solidFill>
                  <a:srgbClr val="000000"/>
                </a:solidFill>
              </a:defRPr>
            </a:lvl7pPr>
            <a:lvl8pPr lvl="7" algn="r">
              <a:buNone/>
              <a:defRPr sz="1300">
                <a:solidFill>
                  <a:srgbClr val="000000"/>
                </a:solidFill>
              </a:defRPr>
            </a:lvl8pPr>
            <a:lvl9pPr lvl="8" algn="r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48000" y="1326600"/>
            <a:ext cx="860364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4800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05656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32000" y="225720"/>
            <a:ext cx="863964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505656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64800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48000" y="1326600"/>
            <a:ext cx="419832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5056560" y="322848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4800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5056560" y="1326600"/>
            <a:ext cx="419832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648000" y="3228480"/>
            <a:ext cx="8603640" cy="17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96000" y="1152000"/>
            <a:ext cx="619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92000" y="2952000"/>
            <a:ext cx="6984000" cy="170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144000" y="150840"/>
            <a:ext cx="5256000" cy="6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Departamento de Engenharia e Computação – DEC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Bacharelado em Engenharia de Computação – ENGCOMP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32000" y="22572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648000" y="1326600"/>
            <a:ext cx="860364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9108000" y="5076000"/>
            <a:ext cx="936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240000" y="5004000"/>
            <a:ext cx="410400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Departamento de Engenharia e Computação – DEC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Bacharelado em Engenharia de Computação – ENGCOMP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872000" y="1584000"/>
            <a:ext cx="619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300"/>
              <a:t>METODOLOGIA SEMI ALEATÓRIA PARA SEGMENTAÇÃO DE COLMÉIAS</a:t>
            </a:r>
            <a:endParaRPr b="1" sz="3300"/>
          </a:p>
        </p:txBody>
      </p:sp>
      <p:sp>
        <p:nvSpPr>
          <p:cNvPr id="140" name="Google Shape;140;p27"/>
          <p:cNvSpPr/>
          <p:nvPr/>
        </p:nvSpPr>
        <p:spPr>
          <a:xfrm>
            <a:off x="3521160" y="4608000"/>
            <a:ext cx="2993760" cy="322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Bambuí-MG, </a:t>
            </a:r>
            <a:r>
              <a:rPr b="1" lang="pt-BR" sz="1500"/>
              <a:t>Dezembro</a:t>
            </a:r>
            <a:r>
              <a:rPr b="1" lang="pt-BR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/2019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5153040" y="156960"/>
            <a:ext cx="4788000" cy="69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3743250" y="3168000"/>
            <a:ext cx="5895180" cy="703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strike="noStrike">
                <a:solidFill>
                  <a:srgbClr val="669933"/>
                </a:solidFill>
                <a:latin typeface="Arial"/>
                <a:ea typeface="Arial"/>
                <a:cs typeface="Arial"/>
                <a:sym typeface="Arial"/>
              </a:rPr>
              <a:t>Alunos: </a:t>
            </a:r>
            <a:r>
              <a:rPr b="1" lang="pt-BR" sz="2000">
                <a:solidFill>
                  <a:srgbClr val="669933"/>
                </a:solidFill>
              </a:rPr>
              <a:t>Daniel Pádua, Daniel Winter, Rodrigo Oliveira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b="1" lang="pt-BR" sz="2000"/>
              <a:t>J</a:t>
            </a:r>
            <a:r>
              <a:rPr b="1" lang="pt-BR" sz="2000"/>
              <a:t>éssica Farias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9475835" y="4989489"/>
            <a:ext cx="604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TESTE 1: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Ao final do primeiro teste, chegamos a conclusão mediante as fotos que, nos quadros onde possuem mel, eles ficaram totalmente escurecidos demonstrando uma classificação evidente.</a:t>
            </a:r>
            <a:endParaRPr sz="2000"/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75" y="1177925"/>
            <a:ext cx="723207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620950" y="4492625"/>
            <a:ext cx="8603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 1: </a:t>
            </a:r>
            <a:r>
              <a:rPr lang="pt-BR"/>
              <a:t>Filtro de Limiarização Otsu</a:t>
            </a:r>
            <a:r>
              <a:rPr lang="pt-BR"/>
              <a:t>. Fonte: Autores.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Imagem 1:Filtro de Limiarização Otsu. Fonte: Autores.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1415700" y="4607600"/>
            <a:ext cx="7249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2: Filtro Logaritmo.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1415700" y="4445325"/>
            <a:ext cx="7249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3: Filtro da Média.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1415700" y="4492625"/>
            <a:ext cx="724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4: Filtro de Equalização Histograma.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1415700" y="4498025"/>
            <a:ext cx="7249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 5: </a:t>
            </a:r>
            <a:r>
              <a:rPr lang="pt-BR"/>
              <a:t>Filtro de Limiarização Local</a:t>
            </a:r>
            <a:r>
              <a:rPr lang="pt-BR"/>
              <a:t>. Fonte: Autores.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1415700" y="4468500"/>
            <a:ext cx="7249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 6: </a:t>
            </a:r>
            <a:r>
              <a:rPr lang="pt-BR"/>
              <a:t>Filtro Seno</a:t>
            </a:r>
            <a:r>
              <a:rPr lang="pt-BR"/>
              <a:t>. Fonte: Autores.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1415700" y="4589575"/>
            <a:ext cx="72492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7: Filtro Gaussiano.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98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1415700" y="4576675"/>
            <a:ext cx="72492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8: Filtro Cosseno.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5" name="Google Shape;285;p4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00" y="1177925"/>
            <a:ext cx="7249222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/>
        </p:nvSpPr>
        <p:spPr>
          <a:xfrm>
            <a:off x="1415700" y="4535475"/>
            <a:ext cx="7249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9: Filtro Negativo.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/>
        </p:nvSpPr>
        <p:spPr>
          <a:xfrm>
            <a:off x="432360" y="226080"/>
            <a:ext cx="8639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CONTEÚDO</a:t>
            </a:r>
            <a:endParaRPr b="1" sz="3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648350" y="1281601"/>
            <a:ext cx="86037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pt-BR" sz="2000"/>
              <a:t>Objetivo</a:t>
            </a:r>
            <a:endParaRPr sz="2000"/>
          </a:p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b="0" lang="pt-BR" sz="2000" strike="noStrike"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pt-BR" sz="2000"/>
              <a:t>Metodologia</a:t>
            </a:r>
            <a:endParaRPr sz="2000"/>
          </a:p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pt-BR" sz="2000"/>
              <a:t>Resultados</a:t>
            </a:r>
            <a:endParaRPr sz="2000"/>
          </a:p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pt-BR" sz="2000">
                <a:solidFill>
                  <a:schemeClr val="dk1"/>
                </a:solidFill>
              </a:rPr>
              <a:t>Conclusão</a:t>
            </a:r>
            <a:endParaRPr sz="2000">
              <a:solidFill>
                <a:srgbClr val="CC0000"/>
              </a:solidFill>
            </a:endParaRPr>
          </a:p>
          <a:p>
            <a:pPr indent="-370989" lvl="0" marL="431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b="0" lang="pt-BR" sz="2000" strike="noStrike">
                <a:latin typeface="Arial"/>
                <a:ea typeface="Arial"/>
                <a:cs typeface="Arial"/>
                <a:sym typeface="Arial"/>
              </a:rPr>
              <a:t>Referências Bibliográficas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400" y="1177925"/>
            <a:ext cx="72658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1407400" y="4571550"/>
            <a:ext cx="7265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10: Filtro de Limiarização Iterativa.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TESTE 2: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Após o segundo teste executando os algoritmos, obtivemos a segmentação da pupa e o mel. Pode se notar que onde existe o mel, na parte superior da imagem,está totalmente escura, já a pupa se tornou um tom de preto mais ameno que o mel, no meio da imagem.</a:t>
            </a:r>
            <a:endParaRPr sz="2000"/>
          </a:p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0" name="Google Shape;310;p4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25" y="1177925"/>
            <a:ext cx="71753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>
            <a:off x="1433550" y="4540625"/>
            <a:ext cx="7185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11: Original.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1424550" y="4531600"/>
            <a:ext cx="7203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12: Filtro de Limiarização Iterativa.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 txBox="1"/>
          <p:nvPr/>
        </p:nvSpPr>
        <p:spPr>
          <a:xfrm>
            <a:off x="1433550" y="4531600"/>
            <a:ext cx="7203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13: Filtro Cosseno.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1451575" y="4513575"/>
            <a:ext cx="7176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14: Filtro Gaussiano.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6" name="Google Shape;346;p5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1433550" y="4486525"/>
            <a:ext cx="7212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15: Filtro Logaritmo.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1451575" y="4517450"/>
            <a:ext cx="7185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16: Filtro 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63" name="Google Shape;363;p54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1451575" y="4495550"/>
            <a:ext cx="7176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17: Filtro da Média.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8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1433550" y="4486525"/>
            <a:ext cx="7194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18: Filtro de Equalização Histograma.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OBJETIVO</a:t>
            </a:r>
            <a:endParaRPr b="1" sz="3300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648000" y="1653350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Segmentar as imagens tiradas do apecuário do Instituto Federal de Educação, Ciência e Tecnologia de Minas Gerais - campus Bambuí, utilizando técnicas aprendidas durante o semestre letivo de 2019.2, prestando um auxílio para a classificação e coleta de mel possibilitando assim uma maior produtividade.</a:t>
            </a:r>
            <a:endParaRPr sz="2000"/>
          </a:p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2" name="Google Shape;382;p5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35" y="1177925"/>
            <a:ext cx="71907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1460600" y="4495550"/>
            <a:ext cx="7176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19: Filtro da Média Ponderada.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91" name="Google Shape;391;p5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75" y="1177930"/>
            <a:ext cx="720586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/>
          <p:nvPr/>
        </p:nvSpPr>
        <p:spPr>
          <a:xfrm>
            <a:off x="1433550" y="4490400"/>
            <a:ext cx="7206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20: Filtro Negativo.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TESTE 3: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Mediante o teste 3 executado, foi identificado o pólen com um tom de preto mais ameno e quanto mais filtros forem aplicados sucessivamente a partir do Filtro da Média Ponderada a diferença do pólen para os demais acabava se tornando menos perceptiva.</a:t>
            </a:r>
            <a:endParaRPr sz="2000"/>
          </a:p>
        </p:txBody>
      </p:sp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7" name="Google Shape;407;p5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563" y="1177925"/>
            <a:ext cx="711951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9"/>
          <p:cNvSpPr txBox="1"/>
          <p:nvPr/>
        </p:nvSpPr>
        <p:spPr>
          <a:xfrm>
            <a:off x="1460600" y="4517450"/>
            <a:ext cx="7140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 21: Original. Fonte: Autores.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16" name="Google Shape;416;p6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00" y="1177925"/>
            <a:ext cx="7133234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1478625" y="4490400"/>
            <a:ext cx="7113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22: Filtro Negativo.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00" y="1177925"/>
            <a:ext cx="7133234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1"/>
          <p:cNvSpPr txBox="1"/>
          <p:nvPr/>
        </p:nvSpPr>
        <p:spPr>
          <a:xfrm>
            <a:off x="1496650" y="4499425"/>
            <a:ext cx="7110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23: Filtro da Média.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00" y="1177925"/>
            <a:ext cx="7133234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/>
        </p:nvSpPr>
        <p:spPr>
          <a:xfrm>
            <a:off x="1478625" y="4486525"/>
            <a:ext cx="7095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24: Filtro Cosseno.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43" name="Google Shape;443;p6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4" name="Google Shape;4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00" y="1177925"/>
            <a:ext cx="7133234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3"/>
          <p:cNvSpPr txBox="1"/>
          <p:nvPr/>
        </p:nvSpPr>
        <p:spPr>
          <a:xfrm>
            <a:off x="1469625" y="4490400"/>
            <a:ext cx="7133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25: Filtro 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52" name="Google Shape;452;p6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42" y="1177930"/>
            <a:ext cx="7136354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4"/>
          <p:cNvSpPr txBox="1"/>
          <p:nvPr/>
        </p:nvSpPr>
        <p:spPr>
          <a:xfrm>
            <a:off x="1469625" y="4490400"/>
            <a:ext cx="713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26: Filtro de Equalização Histograma.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TESTE 4: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Aplicando o cosseno, ficou claramente realçado de branco onde são alvéolos vazios e pequenos hexágonos que ainda havia pólen, o filtro deixou parte branca e parte escura. Chegando no filtro logaritmo, obteve-se uma segmentação quase perfeita, onde todas as partes que não eram exclusivamente alvéolos vazios se tornaram brancas, permitindo a nítida percepção do que já “está ocupado” dentro dos quadros.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61" name="Google Shape;461;p6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INTRODUÇÃO</a:t>
            </a:r>
            <a:endParaRPr b="1" sz="33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648000" y="1653350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Análise do quadro</a:t>
            </a:r>
            <a:r>
              <a:rPr lang="pt-BR" sz="2000">
                <a:solidFill>
                  <a:schemeClr val="dk1"/>
                </a:solidFill>
              </a:rPr>
              <a:t> no ambiente do produtor de mel: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Mel;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Pupa;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Pólen;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Larva;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Alvéolos vazios.</a:t>
            </a:r>
            <a:endParaRPr sz="2000"/>
          </a:p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68" name="Google Shape;468;p6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29" y="1177925"/>
            <a:ext cx="6904583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6"/>
          <p:cNvSpPr txBox="1"/>
          <p:nvPr/>
        </p:nvSpPr>
        <p:spPr>
          <a:xfrm>
            <a:off x="1604850" y="4517450"/>
            <a:ext cx="6860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27: Original.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77" name="Google Shape;477;p6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88" y="1177925"/>
            <a:ext cx="691204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 txBox="1"/>
          <p:nvPr/>
        </p:nvSpPr>
        <p:spPr>
          <a:xfrm>
            <a:off x="1595825" y="4513575"/>
            <a:ext cx="689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28: Filtro 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86" name="Google Shape;486;p6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88" y="1177925"/>
            <a:ext cx="691204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1586825" y="4535475"/>
            <a:ext cx="6912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29: Filtro de Limiarização Otsu.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494" name="Google Shape;494;p69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95" name="Google Shape;495;p6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25" y="1177925"/>
            <a:ext cx="6904583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 txBox="1"/>
          <p:nvPr/>
        </p:nvSpPr>
        <p:spPr>
          <a:xfrm>
            <a:off x="1568775" y="4468500"/>
            <a:ext cx="6896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30: Filtro Cosseno.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/>
        <p:spPr>
          <a:xfrm>
            <a:off x="1584288" y="1177925"/>
            <a:ext cx="691204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/>
          <p:nvPr/>
        </p:nvSpPr>
        <p:spPr>
          <a:xfrm>
            <a:off x="1586825" y="4495550"/>
            <a:ext cx="6905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31: Filtro da Média  Ponderada.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1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512" name="Google Shape;512;p71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88" y="1177925"/>
            <a:ext cx="6912049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1"/>
          <p:cNvSpPr txBox="1"/>
          <p:nvPr/>
        </p:nvSpPr>
        <p:spPr>
          <a:xfrm>
            <a:off x="1568775" y="4499425"/>
            <a:ext cx="6923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32: Filtro da Média.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RESULTADOS</a:t>
            </a:r>
            <a:endParaRPr b="1" sz="3300"/>
          </a:p>
        </p:txBody>
      </p:sp>
      <p:sp>
        <p:nvSpPr>
          <p:cNvPr id="521" name="Google Shape;521;p72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22" name="Google Shape;522;p7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3" name="Google Shape;5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25" y="1177925"/>
            <a:ext cx="6904583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2"/>
          <p:cNvSpPr txBox="1"/>
          <p:nvPr/>
        </p:nvSpPr>
        <p:spPr>
          <a:xfrm>
            <a:off x="1595825" y="4513575"/>
            <a:ext cx="6896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Imagem 33: Filtro Logaritmo. Fonte: Autores.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3"/>
          <p:cNvSpPr txBox="1"/>
          <p:nvPr>
            <p:ph type="title"/>
          </p:nvPr>
        </p:nvSpPr>
        <p:spPr>
          <a:xfrm>
            <a:off x="432000" y="225720"/>
            <a:ext cx="86397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CONCLUSÃO</a:t>
            </a:r>
            <a:endParaRPr b="1" sz="3300"/>
          </a:p>
        </p:txBody>
      </p:sp>
      <p:sp>
        <p:nvSpPr>
          <p:cNvPr id="530" name="Google Shape;530;p73"/>
          <p:cNvSpPr txBox="1"/>
          <p:nvPr>
            <p:ph idx="1" type="body"/>
          </p:nvPr>
        </p:nvSpPr>
        <p:spPr>
          <a:xfrm>
            <a:off x="648000" y="1326600"/>
            <a:ext cx="8603700" cy="36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Falha na segmentação de larva devido aos algoritmos utilizados que não conseguiram fazer distinção com os alvéolos vazios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Segmentação das classes: Mel, pupa, pólen e alvéolos vazios.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>
                <a:solidFill>
                  <a:schemeClr val="dk1"/>
                </a:solidFill>
              </a:rPr>
              <a:t>Trabalhos futuros.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>
            <p:ph type="title"/>
          </p:nvPr>
        </p:nvSpPr>
        <p:spPr>
          <a:xfrm>
            <a:off x="432000" y="225720"/>
            <a:ext cx="86397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REFERÊNCIAS</a:t>
            </a:r>
            <a:endParaRPr b="1" sz="3300"/>
          </a:p>
        </p:txBody>
      </p:sp>
      <p:sp>
        <p:nvSpPr>
          <p:cNvPr id="537" name="Google Shape;537;p74"/>
          <p:cNvSpPr txBox="1"/>
          <p:nvPr>
            <p:ph idx="1" type="body"/>
          </p:nvPr>
        </p:nvSpPr>
        <p:spPr>
          <a:xfrm>
            <a:off x="648000" y="1326600"/>
            <a:ext cx="8603700" cy="36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SCIPY LECTURE NOTES. Image manipulation and processing using Numpy and Scipy. Disponível em: &lt; http://scipy-lectures.org/advanced/image_processing/&gt;. Acesso em: 04 dez. 2019.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OpenCV.. Disponível em: &lt; https://opencv.org/&gt;. Acesso em: 04 dez. 2019.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NumPy. Disponível em: &lt; https://numpy.org/&gt;. Acesso em: 04 dez. 2019.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SCIPY LECTURE NOTES.NumPy: creating and manipulating numerical data. Disponível em: &lt; http://scipy-lectures.org/intro/numpy/index.html&gt;. Acesso em: 04 dez. 2019.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38" name="Google Shape;538;p7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INTRODUÇÃO</a:t>
            </a:r>
            <a:endParaRPr b="1" sz="330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Ferramentas: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Python 3.7;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OpenCv;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Numpy;</a:t>
            </a:r>
            <a:endParaRPr sz="2000"/>
          </a:p>
          <a:p>
            <a:pPr indent="-3556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Sublime Text;</a:t>
            </a:r>
            <a:endParaRPr sz="20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/>
              <a:t>METODOLOGIA</a:t>
            </a:r>
            <a:endParaRPr b="1" sz="3300"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Metodologia Semi Aleatória.</a:t>
            </a:r>
            <a:endParaRPr sz="2000"/>
          </a:p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300">
                <a:solidFill>
                  <a:schemeClr val="dk1"/>
                </a:solidFill>
              </a:rPr>
              <a:t>METODOLOGIA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Algoritmos utilizados: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Cosseno;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da Média Ponderada;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da Média;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da Mediana;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Convolução de Bordas;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Equalização de Histograma;</a:t>
            </a:r>
            <a:endParaRPr sz="2000"/>
          </a:p>
        </p:txBody>
      </p:sp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300">
                <a:solidFill>
                  <a:schemeClr val="dk1"/>
                </a:solidFill>
              </a:rPr>
              <a:t>METODOLOGIA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Algoritmos utilizados: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Limiarização Local;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Limiarização Otsu;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Sobel;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de Limiarização Iterativa;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Gaussiano;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Laplaciano;</a:t>
            </a:r>
            <a:endParaRPr sz="2000"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55325" y="225725"/>
            <a:ext cx="8716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300">
                <a:solidFill>
                  <a:schemeClr val="dk1"/>
                </a:solidFill>
              </a:rPr>
              <a:t>METODOLOGIA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620950" y="1635325"/>
            <a:ext cx="8603700" cy="33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Algoritmos utilizados: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Logaritmo;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Negativo;</a:t>
            </a:r>
            <a:endParaRPr sz="2000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Filtro Seno.</a:t>
            </a:r>
            <a:endParaRPr sz="2000"/>
          </a:p>
        </p:txBody>
      </p:sp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